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5"/>
  </p:notesMasterIdLst>
  <p:sldIdLst>
    <p:sldId id="256" r:id="rId3"/>
    <p:sldId id="257" r:id="rId4"/>
  </p:sldIdLst>
  <p:sldSz cx="13716000" cy="109728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56">
          <p15:clr>
            <a:srgbClr val="A4A3A4"/>
          </p15:clr>
        </p15:guide>
        <p15:guide id="2" pos="4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A28C52-E874-42BC-94AC-B1B2AF8F49B0}">
  <a:tblStyle styleId="{B6A28C52-E874-42BC-94AC-B1B2AF8F49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317" autoAdjust="0"/>
  </p:normalViewPr>
  <p:slideViewPr>
    <p:cSldViewPr snapToGrid="0">
      <p:cViewPr varScale="1">
        <p:scale>
          <a:sx n="55" d="100"/>
          <a:sy n="55" d="100"/>
        </p:scale>
        <p:origin x="1888" y="44"/>
      </p:cViewPr>
      <p:guideLst>
        <p:guide orient="horz" pos="3456"/>
        <p:guide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86191" y="685800"/>
            <a:ext cx="42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a7e70e79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/>
              <a:t>(S1) </a:t>
            </a:r>
            <a:r>
              <a:rPr lang="en-US" b="0" dirty="0"/>
              <a:t>Mean</a:t>
            </a:r>
            <a:r>
              <a:rPr lang="en-US" b="1" dirty="0"/>
              <a:t> </a:t>
            </a:r>
            <a:r>
              <a:rPr lang="en-US" b="0" dirty="0"/>
              <a:t>p</a:t>
            </a:r>
            <a:r>
              <a:rPr lang="en-US" dirty="0"/>
              <a:t>er base sequence quality of Adenosine (blue), Thymine (yellow), Guanine (green), and Cytosine (red). A representative sample is chosen from each RNA BS-seq and </a:t>
            </a:r>
            <a:r>
              <a:rPr lang="en-US" dirty="0" err="1"/>
              <a:t>RNAseq</a:t>
            </a:r>
            <a:r>
              <a:rPr lang="en-US" dirty="0"/>
              <a:t> library, with both Read 1 and Read 2 shown.</a:t>
            </a:r>
            <a:endParaRPr dirty="0"/>
          </a:p>
        </p:txBody>
      </p:sp>
      <p:sp>
        <p:nvSpPr>
          <p:cNvPr id="127" name="Google Shape;127;gea7e70e79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85875" y="685800"/>
            <a:ext cx="42862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5875" y="685800"/>
            <a:ext cx="42862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854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67563" y="1588427"/>
            <a:ext cx="12780900" cy="4378800"/>
          </a:xfrm>
          <a:prstGeom prst="rect">
            <a:avLst/>
          </a:prstGeom>
        </p:spPr>
        <p:txBody>
          <a:bodyPr spcFirstLastPara="1" wrap="square" lIns="138150" tIns="138150" rIns="138150" bIns="1381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1pPr>
            <a:lvl2pPr lvl="1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2pPr>
            <a:lvl3pPr lvl="2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3pPr>
            <a:lvl4pPr lvl="3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4pPr>
            <a:lvl5pPr lvl="4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5pPr>
            <a:lvl6pPr lvl="5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6pPr>
            <a:lvl7pPr lvl="6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7pPr>
            <a:lvl8pPr lvl="7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8pPr>
            <a:lvl9pPr lvl="8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67550" y="6046133"/>
            <a:ext cx="12780900" cy="1690800"/>
          </a:xfrm>
          <a:prstGeom prst="rect">
            <a:avLst/>
          </a:prstGeom>
        </p:spPr>
        <p:txBody>
          <a:bodyPr spcFirstLastPara="1" wrap="square" lIns="138150" tIns="138150" rIns="138150" bIns="1381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2708687" y="9948196"/>
            <a:ext cx="823200" cy="839700"/>
          </a:xfrm>
          <a:prstGeom prst="rect">
            <a:avLst/>
          </a:prstGeom>
        </p:spPr>
        <p:txBody>
          <a:bodyPr spcFirstLastPara="1" wrap="square" lIns="138150" tIns="138150" rIns="138150" bIns="1381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67550" y="2359733"/>
            <a:ext cx="12780900" cy="4188900"/>
          </a:xfrm>
          <a:prstGeom prst="rect">
            <a:avLst/>
          </a:prstGeom>
        </p:spPr>
        <p:txBody>
          <a:bodyPr spcFirstLastPara="1" wrap="square" lIns="138150" tIns="138150" rIns="138150" bIns="1381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100"/>
              <a:buNone/>
              <a:defRPr sz="18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100"/>
              <a:buNone/>
              <a:defRPr sz="18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100"/>
              <a:buNone/>
              <a:defRPr sz="18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100"/>
              <a:buNone/>
              <a:defRPr sz="18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100"/>
              <a:buNone/>
              <a:defRPr sz="18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100"/>
              <a:buNone/>
              <a:defRPr sz="18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100"/>
              <a:buNone/>
              <a:defRPr sz="18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100"/>
              <a:buNone/>
              <a:defRPr sz="18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100"/>
              <a:buNone/>
              <a:defRPr sz="181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67550" y="6724747"/>
            <a:ext cx="12780900" cy="2775000"/>
          </a:xfrm>
          <a:prstGeom prst="rect">
            <a:avLst/>
          </a:prstGeom>
        </p:spPr>
        <p:txBody>
          <a:bodyPr spcFirstLastPara="1" wrap="square" lIns="138150" tIns="138150" rIns="138150" bIns="138150" anchor="t" anchorCtr="0">
            <a:normAutofit/>
          </a:bodyPr>
          <a:lstStyle>
            <a:lvl1pPr marL="457200" lvl="0" indent="-400050" algn="ctr"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1pPr>
            <a:lvl2pPr marL="914400" lvl="1" indent="-361950" algn="ctr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2pPr>
            <a:lvl3pPr marL="1371600" lvl="2" indent="-361950" algn="ctr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marL="1828800" lvl="3" indent="-361950" algn="ctr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marL="2286000" lvl="4" indent="-361950" algn="ctr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marL="2743200" lvl="5" indent="-361950" algn="ctr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marL="3200400" lvl="6" indent="-361950" algn="ctr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marL="3657600" lvl="7" indent="-361950" algn="ctr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marL="4114800" lvl="8" indent="-361950" algn="ctr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2708687" y="9948196"/>
            <a:ext cx="823200" cy="839700"/>
          </a:xfrm>
          <a:prstGeom prst="rect">
            <a:avLst/>
          </a:prstGeom>
        </p:spPr>
        <p:txBody>
          <a:bodyPr spcFirstLastPara="1" wrap="square" lIns="138150" tIns="138150" rIns="138150" bIns="1381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2708687" y="9948196"/>
            <a:ext cx="823200" cy="839700"/>
          </a:xfrm>
          <a:prstGeom prst="rect">
            <a:avLst/>
          </a:prstGeom>
        </p:spPr>
        <p:txBody>
          <a:bodyPr spcFirstLastPara="1" wrap="square" lIns="138150" tIns="138150" rIns="138150" bIns="1381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942980" y="584210"/>
            <a:ext cx="11830200" cy="21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942976" y="10170162"/>
            <a:ext cx="308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4543429" y="10170162"/>
            <a:ext cx="46290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9686925" y="10170162"/>
            <a:ext cx="308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942976" y="10170162"/>
            <a:ext cx="308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543429" y="10170162"/>
            <a:ext cx="46290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9686925" y="10170162"/>
            <a:ext cx="308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942980" y="584210"/>
            <a:ext cx="11830200" cy="21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942980" y="2921001"/>
            <a:ext cx="11830200" cy="6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dt" idx="10"/>
          </p:nvPr>
        </p:nvSpPr>
        <p:spPr>
          <a:xfrm>
            <a:off x="942976" y="10170162"/>
            <a:ext cx="308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ftr" idx="11"/>
          </p:nvPr>
        </p:nvSpPr>
        <p:spPr>
          <a:xfrm>
            <a:off x="4543429" y="10170162"/>
            <a:ext cx="46290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9686925" y="10170162"/>
            <a:ext cx="308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ctrTitle"/>
          </p:nvPr>
        </p:nvSpPr>
        <p:spPr>
          <a:xfrm>
            <a:off x="1028700" y="1795781"/>
            <a:ext cx="11658900" cy="3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  <a:defRPr sz="5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1714500" y="5763262"/>
            <a:ext cx="10287000" cy="26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  <a:defRPr sz="2040"/>
            </a:lvl1pPr>
            <a:lvl2pPr lvl="1" algn="ctr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  <a:defRPr sz="1530"/>
            </a:lvl3pPr>
            <a:lvl4pPr lvl="3" algn="ctr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4pPr>
            <a:lvl5pPr lvl="4" algn="ctr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5pPr>
            <a:lvl6pPr lvl="5" algn="ctr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6pPr>
            <a:lvl7pPr lvl="6" algn="ctr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7pPr>
            <a:lvl8pPr lvl="7" algn="ctr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8pPr>
            <a:lvl9pPr lvl="8" algn="ctr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dt" idx="10"/>
          </p:nvPr>
        </p:nvSpPr>
        <p:spPr>
          <a:xfrm>
            <a:off x="942976" y="10170162"/>
            <a:ext cx="308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ftr" idx="11"/>
          </p:nvPr>
        </p:nvSpPr>
        <p:spPr>
          <a:xfrm>
            <a:off x="4543429" y="10170162"/>
            <a:ext cx="46290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9686925" y="10170162"/>
            <a:ext cx="308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935836" y="2735591"/>
            <a:ext cx="11830200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  <a:defRPr sz="5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1"/>
          </p:nvPr>
        </p:nvSpPr>
        <p:spPr>
          <a:xfrm>
            <a:off x="935836" y="7343151"/>
            <a:ext cx="118302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  <a:defRPr sz="204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530"/>
              <a:buNone/>
              <a:defRPr sz="153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360"/>
              <a:buNone/>
              <a:defRPr sz="136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360"/>
              <a:buNone/>
              <a:defRPr sz="136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360"/>
              <a:buNone/>
              <a:defRPr sz="136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360"/>
              <a:buNone/>
              <a:defRPr sz="136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360"/>
              <a:buNone/>
              <a:defRPr sz="136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360"/>
              <a:buNone/>
              <a:defRPr sz="136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dt" idx="10"/>
          </p:nvPr>
        </p:nvSpPr>
        <p:spPr>
          <a:xfrm>
            <a:off x="942976" y="10170162"/>
            <a:ext cx="308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ftr" idx="11"/>
          </p:nvPr>
        </p:nvSpPr>
        <p:spPr>
          <a:xfrm>
            <a:off x="4543429" y="10170162"/>
            <a:ext cx="46290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ldNum" idx="12"/>
          </p:nvPr>
        </p:nvSpPr>
        <p:spPr>
          <a:xfrm>
            <a:off x="9686925" y="10170162"/>
            <a:ext cx="308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942980" y="584210"/>
            <a:ext cx="11830200" cy="21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942976" y="2921001"/>
            <a:ext cx="5829300" cy="6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2"/>
          </p:nvPr>
        </p:nvSpPr>
        <p:spPr>
          <a:xfrm>
            <a:off x="6943726" y="2921001"/>
            <a:ext cx="5829300" cy="6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dt" idx="10"/>
          </p:nvPr>
        </p:nvSpPr>
        <p:spPr>
          <a:xfrm>
            <a:off x="942976" y="10170162"/>
            <a:ext cx="308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ftr" idx="11"/>
          </p:nvPr>
        </p:nvSpPr>
        <p:spPr>
          <a:xfrm>
            <a:off x="4543429" y="10170162"/>
            <a:ext cx="46290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9686925" y="10170162"/>
            <a:ext cx="308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944764" y="584210"/>
            <a:ext cx="11830200" cy="21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body" idx="1"/>
          </p:nvPr>
        </p:nvSpPr>
        <p:spPr>
          <a:xfrm>
            <a:off x="944770" y="2689863"/>
            <a:ext cx="58023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  <a:defRPr sz="2040" b="1"/>
            </a:lvl1pPr>
            <a:lvl2pPr marL="914400" lvl="1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  <a:defRPr sz="1530" b="1"/>
            </a:lvl3pPr>
            <a:lvl4pPr marL="1828800" lvl="3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4pPr>
            <a:lvl5pPr marL="2286000" lvl="4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5pPr>
            <a:lvl6pPr marL="2743200" lvl="5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6pPr>
            <a:lvl7pPr marL="3200400" lvl="6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7pPr>
            <a:lvl8pPr marL="3657600" lvl="7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8pPr>
            <a:lvl9pPr marL="4114800" lvl="8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2"/>
          </p:nvPr>
        </p:nvSpPr>
        <p:spPr>
          <a:xfrm>
            <a:off x="944770" y="4008128"/>
            <a:ext cx="5802300" cy="58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3"/>
          </p:nvPr>
        </p:nvSpPr>
        <p:spPr>
          <a:xfrm>
            <a:off x="6943726" y="2689863"/>
            <a:ext cx="58314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  <a:defRPr sz="2040" b="1"/>
            </a:lvl1pPr>
            <a:lvl2pPr marL="914400" lvl="1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  <a:defRPr sz="1530" b="1"/>
            </a:lvl3pPr>
            <a:lvl4pPr marL="1828800" lvl="3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4pPr>
            <a:lvl5pPr marL="2286000" lvl="4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5pPr>
            <a:lvl6pPr marL="2743200" lvl="5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6pPr>
            <a:lvl7pPr marL="3200400" lvl="6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7pPr>
            <a:lvl8pPr marL="3657600" lvl="7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8pPr>
            <a:lvl9pPr marL="4114800" lvl="8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4"/>
          </p:nvPr>
        </p:nvSpPr>
        <p:spPr>
          <a:xfrm>
            <a:off x="6943726" y="4008128"/>
            <a:ext cx="5831400" cy="58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942976" y="10170162"/>
            <a:ext cx="308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4543429" y="10170162"/>
            <a:ext cx="46290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9686925" y="10170162"/>
            <a:ext cx="308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944768" y="731520"/>
            <a:ext cx="4423800" cy="25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  <a:defRPr sz="272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5831086" y="1579882"/>
            <a:ext cx="6943800" cy="7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1320" algn="l" rtl="0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  <a:defRPr sz="2720"/>
            </a:lvl1pPr>
            <a:lvl2pPr marL="914400" lvl="1" indent="-37973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  <a:defRPr sz="2380"/>
            </a:lvl2pPr>
            <a:lvl3pPr marL="1371600" lvl="2" indent="-358139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  <a:defRPr sz="2040"/>
            </a:lvl3pPr>
            <a:lvl4pPr marL="1828800" lvl="3" indent="-33655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marL="2286000" lvl="4" indent="-33655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marL="2743200" lvl="5" indent="-33655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marL="3200400" lvl="6" indent="-33655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marL="3657600" lvl="7" indent="-33655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marL="4114800" lvl="8" indent="-33655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944768" y="3291840"/>
            <a:ext cx="4423800" cy="6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1pPr>
            <a:lvl2pPr marL="914400" lvl="1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  <a:defRPr sz="1190"/>
            </a:lvl2pPr>
            <a:lvl3pPr marL="1371600" lvl="2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020"/>
              <a:buNone/>
              <a:defRPr sz="1020"/>
            </a:lvl3pPr>
            <a:lvl4pPr marL="1828800" lvl="3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4pPr>
            <a:lvl5pPr marL="2286000" lvl="4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5pPr>
            <a:lvl6pPr marL="2743200" lvl="5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6pPr>
            <a:lvl7pPr marL="3200400" lvl="6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7pPr>
            <a:lvl8pPr marL="3657600" lvl="7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8pPr>
            <a:lvl9pPr marL="4114800" lvl="8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942976" y="10170162"/>
            <a:ext cx="308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4543429" y="10170162"/>
            <a:ext cx="46290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9686925" y="10170162"/>
            <a:ext cx="308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7550" y="4588480"/>
            <a:ext cx="12780900" cy="1795800"/>
          </a:xfrm>
          <a:prstGeom prst="rect">
            <a:avLst/>
          </a:prstGeom>
        </p:spPr>
        <p:txBody>
          <a:bodyPr spcFirstLastPara="1" wrap="square" lIns="138150" tIns="138150" rIns="138150" bIns="1381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2708687" y="9948196"/>
            <a:ext cx="823200" cy="839700"/>
          </a:xfrm>
          <a:prstGeom prst="rect">
            <a:avLst/>
          </a:prstGeom>
        </p:spPr>
        <p:txBody>
          <a:bodyPr spcFirstLastPara="1" wrap="square" lIns="138150" tIns="138150" rIns="138150" bIns="1381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944768" y="731520"/>
            <a:ext cx="4423800" cy="25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  <a:defRPr sz="272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5831086" y="1579882"/>
            <a:ext cx="6943800" cy="77979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944768" y="3291840"/>
            <a:ext cx="4423800" cy="6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1pPr>
            <a:lvl2pPr marL="914400" lvl="1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  <a:defRPr sz="1190"/>
            </a:lvl2pPr>
            <a:lvl3pPr marL="1371600" lvl="2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020"/>
              <a:buNone/>
              <a:defRPr sz="1020"/>
            </a:lvl3pPr>
            <a:lvl4pPr marL="1828800" lvl="3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4pPr>
            <a:lvl5pPr marL="2286000" lvl="4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5pPr>
            <a:lvl6pPr marL="2743200" lvl="5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6pPr>
            <a:lvl7pPr marL="3200400" lvl="6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7pPr>
            <a:lvl8pPr marL="3657600" lvl="7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8pPr>
            <a:lvl9pPr marL="4114800" lvl="8" indent="-2286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942976" y="10170162"/>
            <a:ext cx="308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4543429" y="10170162"/>
            <a:ext cx="46290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9686925" y="10170162"/>
            <a:ext cx="308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942980" y="584210"/>
            <a:ext cx="11830200" cy="21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3376880" y="486951"/>
            <a:ext cx="6962100" cy="118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942976" y="10170162"/>
            <a:ext cx="308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4543429" y="10170162"/>
            <a:ext cx="46290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9686925" y="10170162"/>
            <a:ext cx="308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6644775" y="3754758"/>
            <a:ext cx="9298800" cy="29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644063" y="883008"/>
            <a:ext cx="9298800" cy="87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942976" y="10170162"/>
            <a:ext cx="308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4543429" y="10170162"/>
            <a:ext cx="46290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9686925" y="10170162"/>
            <a:ext cx="308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67550" y="949387"/>
            <a:ext cx="12780900" cy="1221900"/>
          </a:xfrm>
          <a:prstGeom prst="rect">
            <a:avLst/>
          </a:prstGeom>
        </p:spPr>
        <p:txBody>
          <a:bodyPr spcFirstLastPara="1" wrap="square" lIns="138150" tIns="138150" rIns="138150" bIns="1381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67550" y="2458613"/>
            <a:ext cx="12780900" cy="7288200"/>
          </a:xfrm>
          <a:prstGeom prst="rect">
            <a:avLst/>
          </a:prstGeom>
        </p:spPr>
        <p:txBody>
          <a:bodyPr spcFirstLastPara="1" wrap="square" lIns="138150" tIns="138150" rIns="138150" bIns="138150" anchor="t" anchorCtr="0">
            <a:normAutofit/>
          </a:bodyPr>
          <a:lstStyle>
            <a:lvl1pPr marL="457200" lvl="0" indent="-400050"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1pPr>
            <a:lvl2pPr marL="914400" lvl="1" indent="-36195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2pPr>
            <a:lvl3pPr marL="1371600" lvl="2" indent="-36195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marL="1828800" lvl="3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marL="2286000" lvl="4" indent="-36195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marL="2743200" lvl="5" indent="-36195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marL="3200400" lvl="6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marL="3657600" lvl="7" indent="-36195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marL="4114800" lvl="8" indent="-36195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2708687" y="9948196"/>
            <a:ext cx="823200" cy="839700"/>
          </a:xfrm>
          <a:prstGeom prst="rect">
            <a:avLst/>
          </a:prstGeom>
        </p:spPr>
        <p:txBody>
          <a:bodyPr spcFirstLastPara="1" wrap="square" lIns="138150" tIns="138150" rIns="138150" bIns="1381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67550" y="949387"/>
            <a:ext cx="12780900" cy="1221900"/>
          </a:xfrm>
          <a:prstGeom prst="rect">
            <a:avLst/>
          </a:prstGeom>
        </p:spPr>
        <p:txBody>
          <a:bodyPr spcFirstLastPara="1" wrap="square" lIns="138150" tIns="138150" rIns="138150" bIns="1381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67550" y="2458613"/>
            <a:ext cx="6000000" cy="7288200"/>
          </a:xfrm>
          <a:prstGeom prst="rect">
            <a:avLst/>
          </a:prstGeom>
        </p:spPr>
        <p:txBody>
          <a:bodyPr spcFirstLastPara="1" wrap="square" lIns="138150" tIns="138150" rIns="138150" bIns="138150" anchor="t" anchorCtr="0">
            <a:normAutofit/>
          </a:bodyPr>
          <a:lstStyle>
            <a:lvl1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248600" y="2458613"/>
            <a:ext cx="6000000" cy="7288200"/>
          </a:xfrm>
          <a:prstGeom prst="rect">
            <a:avLst/>
          </a:prstGeom>
        </p:spPr>
        <p:txBody>
          <a:bodyPr spcFirstLastPara="1" wrap="square" lIns="138150" tIns="138150" rIns="138150" bIns="138150" anchor="t" anchorCtr="0">
            <a:normAutofit/>
          </a:bodyPr>
          <a:lstStyle>
            <a:lvl1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2708687" y="9948196"/>
            <a:ext cx="823200" cy="839700"/>
          </a:xfrm>
          <a:prstGeom prst="rect">
            <a:avLst/>
          </a:prstGeom>
        </p:spPr>
        <p:txBody>
          <a:bodyPr spcFirstLastPara="1" wrap="square" lIns="138150" tIns="138150" rIns="138150" bIns="1381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67550" y="949387"/>
            <a:ext cx="12780900" cy="1221900"/>
          </a:xfrm>
          <a:prstGeom prst="rect">
            <a:avLst/>
          </a:prstGeom>
        </p:spPr>
        <p:txBody>
          <a:bodyPr spcFirstLastPara="1" wrap="square" lIns="138150" tIns="138150" rIns="138150" bIns="1381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2708687" y="9948196"/>
            <a:ext cx="823200" cy="839700"/>
          </a:xfrm>
          <a:prstGeom prst="rect">
            <a:avLst/>
          </a:prstGeom>
        </p:spPr>
        <p:txBody>
          <a:bodyPr spcFirstLastPara="1" wrap="square" lIns="138150" tIns="138150" rIns="138150" bIns="1381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67550" y="1185280"/>
            <a:ext cx="4212000" cy="1612200"/>
          </a:xfrm>
          <a:prstGeom prst="rect">
            <a:avLst/>
          </a:prstGeom>
        </p:spPr>
        <p:txBody>
          <a:bodyPr spcFirstLastPara="1" wrap="square" lIns="138150" tIns="138150" rIns="138150" bIns="1381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67550" y="2964480"/>
            <a:ext cx="4212000" cy="6782700"/>
          </a:xfrm>
          <a:prstGeom prst="rect">
            <a:avLst/>
          </a:prstGeom>
        </p:spPr>
        <p:txBody>
          <a:bodyPr spcFirstLastPara="1" wrap="square" lIns="138150" tIns="138150" rIns="138150" bIns="138150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2708687" y="9948196"/>
            <a:ext cx="823200" cy="839700"/>
          </a:xfrm>
          <a:prstGeom prst="rect">
            <a:avLst/>
          </a:prstGeom>
        </p:spPr>
        <p:txBody>
          <a:bodyPr spcFirstLastPara="1" wrap="square" lIns="138150" tIns="138150" rIns="138150" bIns="1381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735375" y="960320"/>
            <a:ext cx="9551700" cy="8727000"/>
          </a:xfrm>
          <a:prstGeom prst="rect">
            <a:avLst/>
          </a:prstGeom>
        </p:spPr>
        <p:txBody>
          <a:bodyPr spcFirstLastPara="1" wrap="square" lIns="138150" tIns="138150" rIns="138150" bIns="1381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2pPr>
            <a:lvl3pPr lvl="2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3pPr>
            <a:lvl4pPr lvl="3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4pPr>
            <a:lvl5pPr lvl="4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5pPr>
            <a:lvl6pPr lvl="5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6pPr>
            <a:lvl7pPr lvl="6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7pPr>
            <a:lvl8pPr lvl="7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8pPr>
            <a:lvl9pPr lvl="8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2708687" y="9948196"/>
            <a:ext cx="823200" cy="839700"/>
          </a:xfrm>
          <a:prstGeom prst="rect">
            <a:avLst/>
          </a:prstGeom>
        </p:spPr>
        <p:txBody>
          <a:bodyPr spcFirstLastPara="1" wrap="square" lIns="138150" tIns="138150" rIns="138150" bIns="1381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858000" y="-267"/>
            <a:ext cx="6858000" cy="109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8150" tIns="138150" rIns="138150" bIns="138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98250" y="2630773"/>
            <a:ext cx="6067800" cy="3162300"/>
          </a:xfrm>
          <a:prstGeom prst="rect">
            <a:avLst/>
          </a:prstGeom>
        </p:spPr>
        <p:txBody>
          <a:bodyPr spcFirstLastPara="1" wrap="square" lIns="138150" tIns="138150" rIns="138150" bIns="1381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2pPr>
            <a:lvl3pPr lvl="2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3pPr>
            <a:lvl4pPr lvl="3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4pPr>
            <a:lvl5pPr lvl="4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5pPr>
            <a:lvl6pPr lvl="5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6pPr>
            <a:lvl7pPr lvl="6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7pPr>
            <a:lvl8pPr lvl="7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8pPr>
            <a:lvl9pPr lvl="8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98250" y="5979893"/>
            <a:ext cx="6067800" cy="2634900"/>
          </a:xfrm>
          <a:prstGeom prst="rect">
            <a:avLst/>
          </a:prstGeom>
        </p:spPr>
        <p:txBody>
          <a:bodyPr spcFirstLastPara="1" wrap="square" lIns="138150" tIns="138150" rIns="138150" bIns="1381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7409250" y="1544693"/>
            <a:ext cx="5755500" cy="7882800"/>
          </a:xfrm>
          <a:prstGeom prst="rect">
            <a:avLst/>
          </a:prstGeom>
        </p:spPr>
        <p:txBody>
          <a:bodyPr spcFirstLastPara="1" wrap="square" lIns="138150" tIns="138150" rIns="138150" bIns="138150" anchor="ctr" anchorCtr="0">
            <a:normAutofit/>
          </a:bodyPr>
          <a:lstStyle>
            <a:lvl1pPr marL="457200" lvl="0" indent="-400050"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1pPr>
            <a:lvl2pPr marL="914400" lvl="1" indent="-36195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2pPr>
            <a:lvl3pPr marL="1371600" lvl="2" indent="-36195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marL="1828800" lvl="3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marL="2286000" lvl="4" indent="-36195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marL="2743200" lvl="5" indent="-36195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marL="3200400" lvl="6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marL="3657600" lvl="7" indent="-36195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marL="4114800" lvl="8" indent="-36195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2708687" y="9948196"/>
            <a:ext cx="823200" cy="839700"/>
          </a:xfrm>
          <a:prstGeom prst="rect">
            <a:avLst/>
          </a:prstGeom>
        </p:spPr>
        <p:txBody>
          <a:bodyPr spcFirstLastPara="1" wrap="square" lIns="138150" tIns="138150" rIns="138150" bIns="1381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67550" y="9025227"/>
            <a:ext cx="8998200" cy="1290900"/>
          </a:xfrm>
          <a:prstGeom prst="rect">
            <a:avLst/>
          </a:prstGeom>
        </p:spPr>
        <p:txBody>
          <a:bodyPr spcFirstLastPara="1" wrap="square" lIns="138150" tIns="138150" rIns="138150" bIns="13815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2708687" y="9948196"/>
            <a:ext cx="823200" cy="839700"/>
          </a:xfrm>
          <a:prstGeom prst="rect">
            <a:avLst/>
          </a:prstGeom>
        </p:spPr>
        <p:txBody>
          <a:bodyPr spcFirstLastPara="1" wrap="square" lIns="138150" tIns="138150" rIns="138150" bIns="1381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67550" y="949387"/>
            <a:ext cx="127809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150" tIns="138150" rIns="138150" bIns="1381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67550" y="2458613"/>
            <a:ext cx="12780900" cy="72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150" tIns="138150" rIns="138150" bIns="138150" anchor="t" anchorCtr="0">
            <a:normAutofit/>
          </a:bodyPr>
          <a:lstStyle>
            <a:lvl1pPr marL="457200" lvl="0" indent="-400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Char char="●"/>
              <a:defRPr sz="2700">
                <a:solidFill>
                  <a:schemeClr val="dk2"/>
                </a:solidFill>
              </a:defRPr>
            </a:lvl1pPr>
            <a:lvl2pPr marL="914400" lvl="1" indent="-3619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  <a:defRPr sz="2100">
                <a:solidFill>
                  <a:schemeClr val="dk2"/>
                </a:solidFill>
              </a:defRPr>
            </a:lvl2pPr>
            <a:lvl3pPr marL="1371600" lvl="2" indent="-3619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■"/>
              <a:defRPr sz="2100">
                <a:solidFill>
                  <a:schemeClr val="dk2"/>
                </a:solidFill>
              </a:defRPr>
            </a:lvl3pPr>
            <a:lvl4pPr marL="1828800" lvl="3" indent="-3619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4pPr>
            <a:lvl5pPr marL="2286000" lvl="4" indent="-3619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  <a:defRPr sz="2100">
                <a:solidFill>
                  <a:schemeClr val="dk2"/>
                </a:solidFill>
              </a:defRPr>
            </a:lvl5pPr>
            <a:lvl6pPr marL="2743200" lvl="5" indent="-3619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■"/>
              <a:defRPr sz="2100">
                <a:solidFill>
                  <a:schemeClr val="dk2"/>
                </a:solidFill>
              </a:defRPr>
            </a:lvl6pPr>
            <a:lvl7pPr marL="3200400" lvl="6" indent="-3619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7pPr>
            <a:lvl8pPr marL="3657600" lvl="7" indent="-3619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  <a:defRPr sz="2100">
                <a:solidFill>
                  <a:schemeClr val="dk2"/>
                </a:solidFill>
              </a:defRPr>
            </a:lvl8pPr>
            <a:lvl9pPr marL="4114800" lvl="8" indent="-3619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■"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2708687" y="9948196"/>
            <a:ext cx="8232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8150" tIns="138150" rIns="138150" bIns="138150" anchor="ctr" anchorCtr="0">
            <a:normAutofit/>
          </a:bodyPr>
          <a:lstStyle>
            <a:lvl1pPr lvl="0" algn="r">
              <a:buNone/>
              <a:defRPr sz="1500">
                <a:solidFill>
                  <a:schemeClr val="dk2"/>
                </a:solidFill>
              </a:defRPr>
            </a:lvl1pPr>
            <a:lvl2pPr lvl="1" algn="r">
              <a:buNone/>
              <a:defRPr sz="1500">
                <a:solidFill>
                  <a:schemeClr val="dk2"/>
                </a:solidFill>
              </a:defRPr>
            </a:lvl2pPr>
            <a:lvl3pPr lvl="2" algn="r">
              <a:buNone/>
              <a:defRPr sz="1500">
                <a:solidFill>
                  <a:schemeClr val="dk2"/>
                </a:solidFill>
              </a:defRPr>
            </a:lvl3pPr>
            <a:lvl4pPr lvl="3" algn="r">
              <a:buNone/>
              <a:defRPr sz="1500">
                <a:solidFill>
                  <a:schemeClr val="dk2"/>
                </a:solidFill>
              </a:defRPr>
            </a:lvl4pPr>
            <a:lvl5pPr lvl="4" algn="r">
              <a:buNone/>
              <a:defRPr sz="1500">
                <a:solidFill>
                  <a:schemeClr val="dk2"/>
                </a:solidFill>
              </a:defRPr>
            </a:lvl5pPr>
            <a:lvl6pPr lvl="5" algn="r">
              <a:buNone/>
              <a:defRPr sz="1500">
                <a:solidFill>
                  <a:schemeClr val="dk2"/>
                </a:solidFill>
              </a:defRPr>
            </a:lvl6pPr>
            <a:lvl7pPr lvl="6" algn="r">
              <a:buNone/>
              <a:defRPr sz="1500">
                <a:solidFill>
                  <a:schemeClr val="dk2"/>
                </a:solidFill>
              </a:defRPr>
            </a:lvl7pPr>
            <a:lvl8pPr lvl="7" algn="r">
              <a:buNone/>
              <a:defRPr sz="1500">
                <a:solidFill>
                  <a:schemeClr val="dk2"/>
                </a:solidFill>
              </a:defRPr>
            </a:lvl8pPr>
            <a:lvl9pPr lvl="8" algn="r">
              <a:buNone/>
              <a:defRPr sz="15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942980" y="584210"/>
            <a:ext cx="11830200" cy="21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40"/>
              <a:buFont typeface="Arial"/>
              <a:buNone/>
              <a:defRPr sz="37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942980" y="2921001"/>
            <a:ext cx="11830200" cy="6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9730" algn="l" rtl="0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  <a:defRPr sz="23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814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5755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sz="153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5754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sz="153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5754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sz="153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5754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sz="153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5754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sz="153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5754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sz="153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942976" y="10170162"/>
            <a:ext cx="308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543429" y="10170162"/>
            <a:ext cx="46290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9686925" y="10170162"/>
            <a:ext cx="308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"/>
              <a:buFont typeface="Arial"/>
              <a:buNone/>
              <a:defRPr sz="10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l="10071" b="11598"/>
          <a:stretch/>
        </p:blipFill>
        <p:spPr>
          <a:xfrm>
            <a:off x="785725" y="7692350"/>
            <a:ext cx="2286541" cy="1218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4">
            <a:alphaModFix/>
          </a:blip>
          <a:srcRect l="10071" b="11598"/>
          <a:stretch/>
        </p:blipFill>
        <p:spPr>
          <a:xfrm>
            <a:off x="788627" y="9082709"/>
            <a:ext cx="2286541" cy="1218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 rotWithShape="1">
          <a:blip r:embed="rId5">
            <a:alphaModFix/>
          </a:blip>
          <a:srcRect l="10039" b="12785"/>
          <a:stretch/>
        </p:blipFill>
        <p:spPr>
          <a:xfrm>
            <a:off x="785725" y="4269085"/>
            <a:ext cx="2322099" cy="129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 rotWithShape="1">
          <a:blip r:embed="rId6">
            <a:alphaModFix/>
          </a:blip>
          <a:srcRect l="10039" b="12785"/>
          <a:stretch/>
        </p:blipFill>
        <p:spPr>
          <a:xfrm>
            <a:off x="785725" y="5590125"/>
            <a:ext cx="2322099" cy="129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 rotWithShape="1">
          <a:blip r:embed="rId7">
            <a:alphaModFix/>
          </a:blip>
          <a:srcRect l="9461" b="12010"/>
          <a:stretch/>
        </p:blipFill>
        <p:spPr>
          <a:xfrm>
            <a:off x="785725" y="1223922"/>
            <a:ext cx="2322099" cy="120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 rotWithShape="1">
          <a:blip r:embed="rId6">
            <a:alphaModFix/>
          </a:blip>
          <a:srcRect l="9974" b="12010"/>
          <a:stretch/>
        </p:blipFill>
        <p:spPr>
          <a:xfrm>
            <a:off x="792313" y="2503101"/>
            <a:ext cx="2308915" cy="12053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25"/>
          <p:cNvGrpSpPr/>
          <p:nvPr/>
        </p:nvGrpSpPr>
        <p:grpSpPr>
          <a:xfrm>
            <a:off x="6087921" y="1145149"/>
            <a:ext cx="2322115" cy="2609239"/>
            <a:chOff x="486588" y="1115725"/>
            <a:chExt cx="2585298" cy="2609239"/>
          </a:xfrm>
        </p:grpSpPr>
        <p:pic>
          <p:nvPicPr>
            <p:cNvPr id="136" name="Google Shape;136;p25"/>
            <p:cNvPicPr preferRelativeResize="0"/>
            <p:nvPr/>
          </p:nvPicPr>
          <p:blipFill rotWithShape="1">
            <a:blip r:embed="rId8">
              <a:alphaModFix/>
            </a:blip>
            <a:srcRect l="10498" b="13307"/>
            <a:stretch/>
          </p:blipFill>
          <p:spPr>
            <a:xfrm>
              <a:off x="486599" y="1115725"/>
              <a:ext cx="2585276" cy="1311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25"/>
            <p:cNvPicPr preferRelativeResize="0"/>
            <p:nvPr/>
          </p:nvPicPr>
          <p:blipFill rotWithShape="1">
            <a:blip r:embed="rId9">
              <a:alphaModFix/>
            </a:blip>
            <a:srcRect l="10096" b="12411"/>
            <a:stretch/>
          </p:blipFill>
          <p:spPr>
            <a:xfrm>
              <a:off x="486588" y="2489513"/>
              <a:ext cx="2585298" cy="12354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" name="Google Shape;138;p25"/>
          <p:cNvSpPr txBox="1"/>
          <p:nvPr/>
        </p:nvSpPr>
        <p:spPr>
          <a:xfrm>
            <a:off x="725738" y="864076"/>
            <a:ext cx="2220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i) </a:t>
            </a:r>
            <a:r>
              <a:rPr lang="en" b="1" dirty="0"/>
              <a:t>R</a:t>
            </a:r>
            <a:r>
              <a:rPr lang="en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aw reads</a:t>
            </a:r>
            <a:endParaRPr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822462" y="3990957"/>
            <a:ext cx="286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ii) Sequence trimm</a:t>
            </a:r>
            <a:r>
              <a:rPr lang="en" b="1" dirty="0"/>
              <a:t>ed</a:t>
            </a:r>
            <a:endParaRPr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836480" y="7363751"/>
            <a:ext cx="2220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iii) </a:t>
            </a:r>
            <a:r>
              <a:rPr lang="en" b="1" dirty="0"/>
              <a:t>Q</a:t>
            </a:r>
            <a:r>
              <a:rPr lang="en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uality filter</a:t>
            </a:r>
            <a:endParaRPr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8536605" y="334500"/>
            <a:ext cx="25266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</a:rPr>
              <a:t>Mitochondrial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</a:rPr>
              <a:t>(RNA</a:t>
            </a:r>
            <a:r>
              <a:rPr lang="en" sz="1600" b="1" dirty="0"/>
              <a:t> </a:t>
            </a:r>
            <a:r>
              <a:rPr lang="en" sz="1600" b="1" i="0" u="none" strike="noStrike" cap="none" dirty="0">
                <a:solidFill>
                  <a:srgbClr val="000000"/>
                </a:solidFill>
              </a:rPr>
              <a:t>BS-seq)</a:t>
            </a:r>
            <a:endParaRPr sz="1600" b="1" i="0" u="none" strike="noStrike" cap="none" dirty="0">
              <a:solidFill>
                <a:srgbClr val="000000"/>
              </a:solidFill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11407794" y="334500"/>
            <a:ext cx="1481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</a:rPr>
              <a:t>Huang</a:t>
            </a:r>
            <a:endParaRPr sz="1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6129119" y="326825"/>
            <a:ext cx="22206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</a:rPr>
              <a:t>Mitochondrial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</a:rPr>
              <a:t> (RNAseq)</a:t>
            </a:r>
            <a:endParaRPr sz="1600" b="1" i="0" u="none" strike="noStrike" cap="none" dirty="0">
              <a:solidFill>
                <a:srgbClr val="000000"/>
              </a:solidFill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18331" y="1704628"/>
            <a:ext cx="492593" cy="6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/>
        </p:nvSpPr>
        <p:spPr>
          <a:xfrm>
            <a:off x="6129120" y="10501300"/>
            <a:ext cx="2220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p25"/>
          <p:cNvGrpSpPr/>
          <p:nvPr/>
        </p:nvGrpSpPr>
        <p:grpSpPr>
          <a:xfrm>
            <a:off x="8638569" y="7655349"/>
            <a:ext cx="2322095" cy="2663400"/>
            <a:chOff x="4496925" y="7883975"/>
            <a:chExt cx="2585276" cy="2663400"/>
          </a:xfrm>
        </p:grpSpPr>
        <p:pic>
          <p:nvPicPr>
            <p:cNvPr id="147" name="Google Shape;147;p25"/>
            <p:cNvPicPr preferRelativeResize="0"/>
            <p:nvPr/>
          </p:nvPicPr>
          <p:blipFill rotWithShape="1">
            <a:blip r:embed="rId11">
              <a:alphaModFix/>
            </a:blip>
            <a:srcRect l="10498" b="13043"/>
            <a:stretch/>
          </p:blipFill>
          <p:spPr>
            <a:xfrm>
              <a:off x="4496925" y="7883975"/>
              <a:ext cx="2585276" cy="1311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25"/>
            <p:cNvPicPr preferRelativeResize="0"/>
            <p:nvPr/>
          </p:nvPicPr>
          <p:blipFill rotWithShape="1">
            <a:blip r:embed="rId12">
              <a:alphaModFix/>
            </a:blip>
            <a:srcRect l="10538" b="11378"/>
            <a:stretch/>
          </p:blipFill>
          <p:spPr>
            <a:xfrm>
              <a:off x="4507775" y="9235449"/>
              <a:ext cx="2563574" cy="13119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" name="Google Shape;149;p25"/>
          <p:cNvGrpSpPr/>
          <p:nvPr/>
        </p:nvGrpSpPr>
        <p:grpSpPr>
          <a:xfrm>
            <a:off x="8582981" y="1126024"/>
            <a:ext cx="2322097" cy="2647476"/>
            <a:chOff x="4435037" y="1115725"/>
            <a:chExt cx="2585278" cy="2647476"/>
          </a:xfrm>
        </p:grpSpPr>
        <p:pic>
          <p:nvPicPr>
            <p:cNvPr id="150" name="Google Shape;150;p25"/>
            <p:cNvPicPr preferRelativeResize="0"/>
            <p:nvPr/>
          </p:nvPicPr>
          <p:blipFill rotWithShape="1">
            <a:blip r:embed="rId13">
              <a:alphaModFix/>
            </a:blip>
            <a:srcRect l="10498" b="13043"/>
            <a:stretch/>
          </p:blipFill>
          <p:spPr>
            <a:xfrm>
              <a:off x="4435037" y="1115725"/>
              <a:ext cx="2585276" cy="1311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5"/>
            <p:cNvPicPr preferRelativeResize="0"/>
            <p:nvPr/>
          </p:nvPicPr>
          <p:blipFill rotWithShape="1">
            <a:blip r:embed="rId14">
              <a:alphaModFix/>
            </a:blip>
            <a:srcRect l="9714" b="12072"/>
            <a:stretch/>
          </p:blipFill>
          <p:spPr>
            <a:xfrm>
              <a:off x="4435038" y="2451275"/>
              <a:ext cx="2585277" cy="13119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2" name="Google Shape;152;p25"/>
          <p:cNvGrpSpPr/>
          <p:nvPr/>
        </p:nvGrpSpPr>
        <p:grpSpPr>
          <a:xfrm>
            <a:off x="8584857" y="4294911"/>
            <a:ext cx="2322096" cy="2666224"/>
            <a:chOff x="4437125" y="4371138"/>
            <a:chExt cx="2585277" cy="2666224"/>
          </a:xfrm>
        </p:grpSpPr>
        <p:pic>
          <p:nvPicPr>
            <p:cNvPr id="153" name="Google Shape;153;p25"/>
            <p:cNvPicPr preferRelativeResize="0"/>
            <p:nvPr/>
          </p:nvPicPr>
          <p:blipFill rotWithShape="1">
            <a:blip r:embed="rId15">
              <a:alphaModFix/>
            </a:blip>
            <a:srcRect l="10498" b="13043"/>
            <a:stretch/>
          </p:blipFill>
          <p:spPr>
            <a:xfrm>
              <a:off x="4437125" y="4371138"/>
              <a:ext cx="2585276" cy="1311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25"/>
            <p:cNvPicPr preferRelativeResize="0"/>
            <p:nvPr/>
          </p:nvPicPr>
          <p:blipFill rotWithShape="1">
            <a:blip r:embed="rId16">
              <a:alphaModFix/>
            </a:blip>
            <a:srcRect l="10257" b="11909"/>
            <a:stretch/>
          </p:blipFill>
          <p:spPr>
            <a:xfrm>
              <a:off x="4437125" y="5683063"/>
              <a:ext cx="2585277" cy="13542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" name="Google Shape;155;p25"/>
          <p:cNvGrpSpPr/>
          <p:nvPr/>
        </p:nvGrpSpPr>
        <p:grpSpPr>
          <a:xfrm>
            <a:off x="11031130" y="1137849"/>
            <a:ext cx="2322555" cy="2623851"/>
            <a:chOff x="7720113" y="1082350"/>
            <a:chExt cx="2585788" cy="2623851"/>
          </a:xfrm>
        </p:grpSpPr>
        <p:pic>
          <p:nvPicPr>
            <p:cNvPr id="156" name="Google Shape;156;p25"/>
            <p:cNvPicPr preferRelativeResize="0"/>
            <p:nvPr/>
          </p:nvPicPr>
          <p:blipFill rotWithShape="1">
            <a:blip r:embed="rId17">
              <a:alphaModFix/>
            </a:blip>
            <a:srcRect l="10817" b="12418"/>
            <a:stretch/>
          </p:blipFill>
          <p:spPr>
            <a:xfrm>
              <a:off x="7720113" y="2394275"/>
              <a:ext cx="2585298" cy="1311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5"/>
            <p:cNvPicPr preferRelativeResize="0"/>
            <p:nvPr/>
          </p:nvPicPr>
          <p:blipFill rotWithShape="1">
            <a:blip r:embed="rId18">
              <a:alphaModFix/>
            </a:blip>
            <a:srcRect l="10297" b="12464"/>
            <a:stretch/>
          </p:blipFill>
          <p:spPr>
            <a:xfrm>
              <a:off x="7720623" y="1082350"/>
              <a:ext cx="2585277" cy="13119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oogle Shape;158;p25"/>
          <p:cNvGrpSpPr/>
          <p:nvPr/>
        </p:nvGrpSpPr>
        <p:grpSpPr>
          <a:xfrm>
            <a:off x="11030453" y="7655386"/>
            <a:ext cx="2323006" cy="2645026"/>
            <a:chOff x="7720113" y="7883975"/>
            <a:chExt cx="2586290" cy="2645026"/>
          </a:xfrm>
        </p:grpSpPr>
        <p:pic>
          <p:nvPicPr>
            <p:cNvPr id="159" name="Google Shape;159;p25"/>
            <p:cNvPicPr preferRelativeResize="0"/>
            <p:nvPr/>
          </p:nvPicPr>
          <p:blipFill rotWithShape="1">
            <a:blip r:embed="rId19">
              <a:alphaModFix/>
            </a:blip>
            <a:srcRect l="10321" b="11598"/>
            <a:stretch/>
          </p:blipFill>
          <p:spPr>
            <a:xfrm>
              <a:off x="7720113" y="7883975"/>
              <a:ext cx="2585298" cy="1311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5"/>
            <p:cNvPicPr preferRelativeResize="0"/>
            <p:nvPr/>
          </p:nvPicPr>
          <p:blipFill rotWithShape="1">
            <a:blip r:embed="rId20">
              <a:alphaModFix/>
            </a:blip>
            <a:srcRect l="10370" b="11386"/>
            <a:stretch/>
          </p:blipFill>
          <p:spPr>
            <a:xfrm>
              <a:off x="7721125" y="9217075"/>
              <a:ext cx="2585277" cy="13119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25"/>
          <p:cNvGrpSpPr/>
          <p:nvPr/>
        </p:nvGrpSpPr>
        <p:grpSpPr>
          <a:xfrm>
            <a:off x="11031362" y="4294949"/>
            <a:ext cx="2322096" cy="2675988"/>
            <a:chOff x="7721125" y="4371138"/>
            <a:chExt cx="2585277" cy="2675988"/>
          </a:xfrm>
        </p:grpSpPr>
        <p:pic>
          <p:nvPicPr>
            <p:cNvPr id="162" name="Google Shape;162;p25"/>
            <p:cNvPicPr preferRelativeResize="0"/>
            <p:nvPr/>
          </p:nvPicPr>
          <p:blipFill rotWithShape="1">
            <a:blip r:embed="rId21">
              <a:alphaModFix/>
            </a:blip>
            <a:srcRect l="9991" b="12526"/>
            <a:stretch/>
          </p:blipFill>
          <p:spPr>
            <a:xfrm>
              <a:off x="7721125" y="4371138"/>
              <a:ext cx="2585277" cy="1311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5"/>
            <p:cNvPicPr preferRelativeResize="0"/>
            <p:nvPr/>
          </p:nvPicPr>
          <p:blipFill rotWithShape="1">
            <a:blip r:embed="rId22">
              <a:alphaModFix/>
            </a:blip>
            <a:srcRect l="9991" b="12526"/>
            <a:stretch/>
          </p:blipFill>
          <p:spPr>
            <a:xfrm>
              <a:off x="7721125" y="5735200"/>
              <a:ext cx="2585277" cy="13119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" name="Google Shape;164;p25"/>
          <p:cNvGrpSpPr/>
          <p:nvPr/>
        </p:nvGrpSpPr>
        <p:grpSpPr>
          <a:xfrm>
            <a:off x="6087915" y="4294961"/>
            <a:ext cx="2337812" cy="2638426"/>
            <a:chOff x="601125" y="4371150"/>
            <a:chExt cx="2602775" cy="2638426"/>
          </a:xfrm>
        </p:grpSpPr>
        <p:pic>
          <p:nvPicPr>
            <p:cNvPr id="165" name="Google Shape;165;p25"/>
            <p:cNvPicPr preferRelativeResize="0"/>
            <p:nvPr/>
          </p:nvPicPr>
          <p:blipFill rotWithShape="1">
            <a:blip r:embed="rId23">
              <a:alphaModFix/>
            </a:blip>
            <a:srcRect l="10498" b="13043"/>
            <a:stretch/>
          </p:blipFill>
          <p:spPr>
            <a:xfrm>
              <a:off x="618600" y="4371150"/>
              <a:ext cx="2585300" cy="1311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5"/>
            <p:cNvPicPr preferRelativeResize="0"/>
            <p:nvPr/>
          </p:nvPicPr>
          <p:blipFill rotWithShape="1">
            <a:blip r:embed="rId24">
              <a:alphaModFix/>
            </a:blip>
            <a:srcRect l="10338" b="12679"/>
            <a:stretch/>
          </p:blipFill>
          <p:spPr>
            <a:xfrm>
              <a:off x="601125" y="5697650"/>
              <a:ext cx="2602772" cy="13119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5"/>
          <p:cNvGrpSpPr/>
          <p:nvPr/>
        </p:nvGrpSpPr>
        <p:grpSpPr>
          <a:xfrm>
            <a:off x="6119587" y="7655386"/>
            <a:ext cx="2322116" cy="2645026"/>
            <a:chOff x="618600" y="7883975"/>
            <a:chExt cx="2585300" cy="2645026"/>
          </a:xfrm>
        </p:grpSpPr>
        <p:pic>
          <p:nvPicPr>
            <p:cNvPr id="168" name="Google Shape;168;p25"/>
            <p:cNvPicPr preferRelativeResize="0"/>
            <p:nvPr/>
          </p:nvPicPr>
          <p:blipFill rotWithShape="1">
            <a:blip r:embed="rId25">
              <a:alphaModFix/>
            </a:blip>
            <a:srcRect l="10498" b="13043"/>
            <a:stretch/>
          </p:blipFill>
          <p:spPr>
            <a:xfrm>
              <a:off x="618600" y="7883975"/>
              <a:ext cx="2585300" cy="1311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5"/>
            <p:cNvPicPr preferRelativeResize="0"/>
            <p:nvPr/>
          </p:nvPicPr>
          <p:blipFill rotWithShape="1">
            <a:blip r:embed="rId26">
              <a:alphaModFix/>
            </a:blip>
            <a:srcRect l="10273" b="12172"/>
            <a:stretch/>
          </p:blipFill>
          <p:spPr>
            <a:xfrm>
              <a:off x="618600" y="9217075"/>
              <a:ext cx="2585277" cy="13119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0" name="Google Shape;170;p25"/>
          <p:cNvGrpSpPr/>
          <p:nvPr/>
        </p:nvGrpSpPr>
        <p:grpSpPr>
          <a:xfrm>
            <a:off x="3390587" y="1169800"/>
            <a:ext cx="2370060" cy="2614101"/>
            <a:chOff x="5730925" y="1115725"/>
            <a:chExt cx="2451702" cy="2614101"/>
          </a:xfrm>
        </p:grpSpPr>
        <p:pic>
          <p:nvPicPr>
            <p:cNvPr id="171" name="Google Shape;171;p25"/>
            <p:cNvPicPr preferRelativeResize="0"/>
            <p:nvPr/>
          </p:nvPicPr>
          <p:blipFill rotWithShape="1">
            <a:blip r:embed="rId27">
              <a:alphaModFix/>
            </a:blip>
            <a:srcRect l="9796" b="11925"/>
            <a:stretch/>
          </p:blipFill>
          <p:spPr>
            <a:xfrm>
              <a:off x="5747525" y="1115725"/>
              <a:ext cx="2418499" cy="1290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25"/>
            <p:cNvPicPr preferRelativeResize="0"/>
            <p:nvPr/>
          </p:nvPicPr>
          <p:blipFill rotWithShape="1">
            <a:blip r:embed="rId28">
              <a:alphaModFix/>
            </a:blip>
            <a:srcRect l="10152" b="11221"/>
            <a:stretch/>
          </p:blipFill>
          <p:spPr>
            <a:xfrm>
              <a:off x="5730925" y="2439650"/>
              <a:ext cx="2451702" cy="12901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" name="Google Shape;173;p25"/>
          <p:cNvSpPr txBox="1"/>
          <p:nvPr/>
        </p:nvSpPr>
        <p:spPr>
          <a:xfrm>
            <a:off x="3503434" y="326824"/>
            <a:ext cx="20274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dirty="0"/>
              <a:t>Total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dirty="0"/>
              <a:t>(RNA BS-seq)</a:t>
            </a:r>
            <a:endParaRPr sz="1600" b="1" i="0" u="none" strike="noStrike" cap="none" dirty="0">
              <a:solidFill>
                <a:srgbClr val="000000"/>
              </a:solidFill>
            </a:endParaRPr>
          </a:p>
        </p:txBody>
      </p:sp>
      <p:grpSp>
        <p:nvGrpSpPr>
          <p:cNvPr id="174" name="Google Shape;174;p25"/>
          <p:cNvGrpSpPr/>
          <p:nvPr/>
        </p:nvGrpSpPr>
        <p:grpSpPr>
          <a:xfrm>
            <a:off x="3381186" y="7641400"/>
            <a:ext cx="2444446" cy="2684001"/>
            <a:chOff x="5730975" y="7883950"/>
            <a:chExt cx="2528650" cy="2684001"/>
          </a:xfrm>
        </p:grpSpPr>
        <p:pic>
          <p:nvPicPr>
            <p:cNvPr id="175" name="Google Shape;175;p25"/>
            <p:cNvPicPr preferRelativeResize="0"/>
            <p:nvPr/>
          </p:nvPicPr>
          <p:blipFill rotWithShape="1">
            <a:blip r:embed="rId29">
              <a:alphaModFix/>
            </a:blip>
            <a:srcRect l="10402" b="12449"/>
            <a:stretch/>
          </p:blipFill>
          <p:spPr>
            <a:xfrm>
              <a:off x="5730975" y="9277775"/>
              <a:ext cx="2451599" cy="1290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5"/>
            <p:cNvPicPr preferRelativeResize="0"/>
            <p:nvPr/>
          </p:nvPicPr>
          <p:blipFill rotWithShape="1">
            <a:blip r:embed="rId30">
              <a:alphaModFix/>
            </a:blip>
            <a:srcRect l="10402" b="12449"/>
            <a:stretch/>
          </p:blipFill>
          <p:spPr>
            <a:xfrm>
              <a:off x="5730975" y="7883950"/>
              <a:ext cx="2528650" cy="13420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" name="Google Shape;177;p25"/>
          <p:cNvGrpSpPr/>
          <p:nvPr/>
        </p:nvGrpSpPr>
        <p:grpSpPr>
          <a:xfrm>
            <a:off x="3406635" y="4367863"/>
            <a:ext cx="2339352" cy="2630151"/>
            <a:chOff x="5747525" y="4416975"/>
            <a:chExt cx="2419936" cy="2630151"/>
          </a:xfrm>
        </p:grpSpPr>
        <p:pic>
          <p:nvPicPr>
            <p:cNvPr id="178" name="Google Shape;178;p25"/>
            <p:cNvPicPr preferRelativeResize="0"/>
            <p:nvPr/>
          </p:nvPicPr>
          <p:blipFill rotWithShape="1">
            <a:blip r:embed="rId31">
              <a:alphaModFix/>
            </a:blip>
            <a:srcRect l="10225" b="12149"/>
            <a:stretch/>
          </p:blipFill>
          <p:spPr>
            <a:xfrm>
              <a:off x="5748963" y="5756950"/>
              <a:ext cx="2418499" cy="1290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25"/>
            <p:cNvPicPr preferRelativeResize="0"/>
            <p:nvPr/>
          </p:nvPicPr>
          <p:blipFill rotWithShape="1">
            <a:blip r:embed="rId32">
              <a:alphaModFix/>
            </a:blip>
            <a:srcRect l="10225" b="12149"/>
            <a:stretch/>
          </p:blipFill>
          <p:spPr>
            <a:xfrm>
              <a:off x="5747525" y="4416975"/>
              <a:ext cx="2418499" cy="12901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25"/>
          <p:cNvSpPr txBox="1"/>
          <p:nvPr/>
        </p:nvSpPr>
        <p:spPr>
          <a:xfrm>
            <a:off x="777791" y="3263261"/>
            <a:ext cx="826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Read 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777791" y="2014437"/>
            <a:ext cx="826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Read 1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182" name="Google Shape;182;p25"/>
          <p:cNvGraphicFramePr/>
          <p:nvPr/>
        </p:nvGraphicFramePr>
        <p:xfrm>
          <a:off x="144613" y="1112975"/>
          <a:ext cx="615750" cy="1534125"/>
        </p:xfrm>
        <a:graphic>
          <a:graphicData uri="http://schemas.openxmlformats.org/drawingml/2006/table">
            <a:tbl>
              <a:tblPr>
                <a:noFill/>
                <a:tableStyleId>{B6A28C52-E874-42BC-94AC-B1B2AF8F49B0}</a:tableStyleId>
              </a:tblPr>
              <a:tblGrid>
                <a:gridCol w="61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1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3" name="Google Shape;183;p25"/>
          <p:cNvGraphicFramePr/>
          <p:nvPr/>
        </p:nvGraphicFramePr>
        <p:xfrm>
          <a:off x="144613" y="2472100"/>
          <a:ext cx="615750" cy="1462575"/>
        </p:xfrm>
        <a:graphic>
          <a:graphicData uri="http://schemas.openxmlformats.org/drawingml/2006/table">
            <a:tbl>
              <a:tblPr>
                <a:noFill/>
                <a:tableStyleId>{B6A28C52-E874-42BC-94AC-B1B2AF8F49B0}</a:tableStyleId>
              </a:tblPr>
              <a:tblGrid>
                <a:gridCol w="61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7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4" name="Google Shape;184;p25"/>
          <p:cNvGraphicFramePr/>
          <p:nvPr/>
        </p:nvGraphicFramePr>
        <p:xfrm>
          <a:off x="144613" y="4245175"/>
          <a:ext cx="615750" cy="1534125"/>
        </p:xfrm>
        <a:graphic>
          <a:graphicData uri="http://schemas.openxmlformats.org/drawingml/2006/table">
            <a:tbl>
              <a:tblPr>
                <a:noFill/>
                <a:tableStyleId>{B6A28C52-E874-42BC-94AC-B1B2AF8F49B0}</a:tableStyleId>
              </a:tblPr>
              <a:tblGrid>
                <a:gridCol w="61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1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20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5" name="Google Shape;185;p25"/>
          <p:cNvGraphicFramePr/>
          <p:nvPr/>
        </p:nvGraphicFramePr>
        <p:xfrm>
          <a:off x="144613" y="5570900"/>
          <a:ext cx="615750" cy="1534125"/>
        </p:xfrm>
        <a:graphic>
          <a:graphicData uri="http://schemas.openxmlformats.org/drawingml/2006/table">
            <a:tbl>
              <a:tblPr>
                <a:noFill/>
                <a:tableStyleId>{B6A28C52-E874-42BC-94AC-B1B2AF8F49B0}</a:tableStyleId>
              </a:tblPr>
              <a:tblGrid>
                <a:gridCol w="61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1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6" name="Google Shape;186;p25"/>
          <p:cNvGraphicFramePr/>
          <p:nvPr/>
        </p:nvGraphicFramePr>
        <p:xfrm>
          <a:off x="144613" y="7614300"/>
          <a:ext cx="615750" cy="1534125"/>
        </p:xfrm>
        <a:graphic>
          <a:graphicData uri="http://schemas.openxmlformats.org/drawingml/2006/table">
            <a:tbl>
              <a:tblPr>
                <a:noFill/>
                <a:tableStyleId>{B6A28C52-E874-42BC-94AC-B1B2AF8F49B0}</a:tableStyleId>
              </a:tblPr>
              <a:tblGrid>
                <a:gridCol w="61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1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7" name="Google Shape;187;p25"/>
          <p:cNvGraphicFramePr/>
          <p:nvPr/>
        </p:nvGraphicFramePr>
        <p:xfrm>
          <a:off x="144613" y="8951675"/>
          <a:ext cx="615750" cy="1534125"/>
        </p:xfrm>
        <a:graphic>
          <a:graphicData uri="http://schemas.openxmlformats.org/drawingml/2006/table">
            <a:tbl>
              <a:tblPr>
                <a:noFill/>
                <a:tableStyleId>{B6A28C52-E874-42BC-94AC-B1B2AF8F49B0}</a:tableStyleId>
              </a:tblPr>
              <a:tblGrid>
                <a:gridCol w="61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1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8" name="Google Shape;188;p25"/>
          <p:cNvGraphicFramePr/>
          <p:nvPr/>
        </p:nvGraphicFramePr>
        <p:xfrm>
          <a:off x="5707213" y="10195600"/>
          <a:ext cx="3040650" cy="396210"/>
        </p:xfrm>
        <a:graphic>
          <a:graphicData uri="http://schemas.openxmlformats.org/drawingml/2006/table">
            <a:tbl>
              <a:tblPr>
                <a:noFill/>
                <a:tableStyleId>{B6A28C52-E874-42BC-94AC-B1B2AF8F49B0}</a:tableStyleId>
              </a:tblPr>
              <a:tblGrid>
                <a:gridCol w="101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75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150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9" name="Google Shape;189;p25"/>
          <p:cNvGraphicFramePr/>
          <p:nvPr/>
        </p:nvGraphicFramePr>
        <p:xfrm>
          <a:off x="8186713" y="10195600"/>
          <a:ext cx="3040650" cy="396210"/>
        </p:xfrm>
        <a:graphic>
          <a:graphicData uri="http://schemas.openxmlformats.org/drawingml/2006/table">
            <a:tbl>
              <a:tblPr>
                <a:noFill/>
                <a:tableStyleId>{B6A28C52-E874-42BC-94AC-B1B2AF8F49B0}</a:tableStyleId>
              </a:tblPr>
              <a:tblGrid>
                <a:gridCol w="101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0" name="Google Shape;190;p25"/>
          <p:cNvGraphicFramePr/>
          <p:nvPr/>
        </p:nvGraphicFramePr>
        <p:xfrm>
          <a:off x="3033919" y="10222688"/>
          <a:ext cx="3040650" cy="396210"/>
        </p:xfrm>
        <a:graphic>
          <a:graphicData uri="http://schemas.openxmlformats.org/drawingml/2006/table">
            <a:tbl>
              <a:tblPr>
                <a:noFill/>
                <a:tableStyleId>{B6A28C52-E874-42BC-94AC-B1B2AF8F49B0}</a:tableStyleId>
              </a:tblPr>
              <a:tblGrid>
                <a:gridCol w="101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1" name="Google Shape;191;p25"/>
          <p:cNvGraphicFramePr/>
          <p:nvPr/>
        </p:nvGraphicFramePr>
        <p:xfrm>
          <a:off x="10679969" y="10195600"/>
          <a:ext cx="3040650" cy="396210"/>
        </p:xfrm>
        <a:graphic>
          <a:graphicData uri="http://schemas.openxmlformats.org/drawingml/2006/table">
            <a:tbl>
              <a:tblPr>
                <a:noFill/>
                <a:tableStyleId>{B6A28C52-E874-42BC-94AC-B1B2AF8F49B0}</a:tableStyleId>
              </a:tblPr>
              <a:tblGrid>
                <a:gridCol w="101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2" name="Google Shape;192;p25"/>
          <p:cNvSpPr txBox="1"/>
          <p:nvPr/>
        </p:nvSpPr>
        <p:spPr>
          <a:xfrm rot="-5400000">
            <a:off x="-995006" y="5361087"/>
            <a:ext cx="2297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/>
              <a:t>Phred Score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777791" y="6419423"/>
            <a:ext cx="826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Read 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777791" y="5170598"/>
            <a:ext cx="826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Read 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792313" y="9821736"/>
            <a:ext cx="826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Read 2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777791" y="8531259"/>
            <a:ext cx="826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Read 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792313" y="320754"/>
            <a:ext cx="20274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dirty="0"/>
              <a:t>Total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dirty="0"/>
              <a:t>(RNAseq)</a:t>
            </a:r>
            <a:endParaRPr sz="1600" b="1" i="0" u="none" strike="noStrike" cap="none" dirty="0">
              <a:solidFill>
                <a:srgbClr val="000000"/>
              </a:solidFill>
            </a:endParaRPr>
          </a:p>
        </p:txBody>
      </p:sp>
      <p:graphicFrame>
        <p:nvGraphicFramePr>
          <p:cNvPr id="198" name="Google Shape;198;p25"/>
          <p:cNvGraphicFramePr/>
          <p:nvPr/>
        </p:nvGraphicFramePr>
        <p:xfrm>
          <a:off x="408669" y="10222688"/>
          <a:ext cx="3040650" cy="396210"/>
        </p:xfrm>
        <a:graphic>
          <a:graphicData uri="http://schemas.openxmlformats.org/drawingml/2006/table">
            <a:tbl>
              <a:tblPr>
                <a:noFill/>
                <a:tableStyleId>{B6A28C52-E874-42BC-94AC-B1B2AF8F49B0}</a:tableStyleId>
              </a:tblPr>
              <a:tblGrid>
                <a:gridCol w="101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2" name="Google Shape;214;p1">
            <a:extLst>
              <a:ext uri="{FF2B5EF4-FFF2-40B4-BE49-F238E27FC236}">
                <a16:creationId xmlns:a16="http://schemas.microsoft.com/office/drawing/2014/main" id="{F110A806-9BF1-497C-B975-50322BA21921}"/>
              </a:ext>
            </a:extLst>
          </p:cNvPr>
          <p:cNvSpPr txBox="1"/>
          <p:nvPr/>
        </p:nvSpPr>
        <p:spPr>
          <a:xfrm>
            <a:off x="186658" y="63890"/>
            <a:ext cx="2835866" cy="36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275" tIns="57125" rIns="114275" bIns="571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6"/>
              <a:buFont typeface="Arial"/>
              <a:buNone/>
            </a:pPr>
            <a:r>
              <a:rPr lang="en" sz="1600" b="1" dirty="0"/>
              <a:t>A</a:t>
            </a:r>
            <a:r>
              <a:rPr lang="en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2FAB2FC6-4612-401B-864A-46289366467D}"/>
              </a:ext>
            </a:extLst>
          </p:cNvPr>
          <p:cNvGrpSpPr/>
          <p:nvPr/>
        </p:nvGrpSpPr>
        <p:grpSpPr>
          <a:xfrm>
            <a:off x="709267" y="973576"/>
            <a:ext cx="10959591" cy="9300268"/>
            <a:chOff x="720842" y="452716"/>
            <a:chExt cx="10959591" cy="930026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382D9A7-D8CF-4577-9E1C-E536DE81A418}"/>
                </a:ext>
              </a:extLst>
            </p:cNvPr>
            <p:cNvGrpSpPr/>
            <p:nvPr/>
          </p:nvGrpSpPr>
          <p:grpSpPr>
            <a:xfrm>
              <a:off x="1493132" y="4044366"/>
              <a:ext cx="10187298" cy="2046304"/>
              <a:chOff x="1493132" y="4044366"/>
              <a:chExt cx="10187298" cy="2046304"/>
            </a:xfrm>
          </p:grpSpPr>
          <p:pic>
            <p:nvPicPr>
              <p:cNvPr id="3" name="Picture 2" descr="Shape&#10;&#10;Description automatically generated">
                <a:extLst>
                  <a:ext uri="{FF2B5EF4-FFF2-40B4-BE49-F238E27FC236}">
                    <a16:creationId xmlns:a16="http://schemas.microsoft.com/office/drawing/2014/main" id="{F3C57EB7-5058-4FCD-BF34-5709B5CEB6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887" t="42036" b="6133"/>
              <a:stretch/>
            </p:blipFill>
            <p:spPr>
              <a:xfrm>
                <a:off x="6714363" y="4044366"/>
                <a:ext cx="4966067" cy="2046303"/>
              </a:xfrm>
              <a:prstGeom prst="rect">
                <a:avLst/>
              </a:prstGeom>
            </p:spPr>
          </p:pic>
          <p:pic>
            <p:nvPicPr>
              <p:cNvPr id="5" name="Picture 4" descr="Shape&#10;&#10;Description automatically generated">
                <a:extLst>
                  <a:ext uri="{FF2B5EF4-FFF2-40B4-BE49-F238E27FC236}">
                    <a16:creationId xmlns:a16="http://schemas.microsoft.com/office/drawing/2014/main" id="{95D890C6-2F27-4810-B6A7-5614715E05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887" t="42036" b="6133"/>
              <a:stretch/>
            </p:blipFill>
            <p:spPr>
              <a:xfrm>
                <a:off x="1493132" y="4044367"/>
                <a:ext cx="4966065" cy="2046303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1D59127-EFC6-4510-B3C8-0C3C8D9E00F5}"/>
                </a:ext>
              </a:extLst>
            </p:cNvPr>
            <p:cNvGrpSpPr/>
            <p:nvPr/>
          </p:nvGrpSpPr>
          <p:grpSpPr>
            <a:xfrm>
              <a:off x="1493130" y="1196254"/>
              <a:ext cx="10187300" cy="2046303"/>
              <a:chOff x="1493130" y="1196254"/>
              <a:chExt cx="10187300" cy="2046303"/>
            </a:xfrm>
          </p:grpSpPr>
          <p:pic>
            <p:nvPicPr>
              <p:cNvPr id="7" name="Picture 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E3C09A9-B798-46B8-A82E-F9D82AF06C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887" t="42037" b="6132"/>
              <a:stretch/>
            </p:blipFill>
            <p:spPr>
              <a:xfrm>
                <a:off x="6714362" y="1196254"/>
                <a:ext cx="4966068" cy="2046303"/>
              </a:xfrm>
              <a:prstGeom prst="rect">
                <a:avLst/>
              </a:prstGeom>
            </p:spPr>
          </p:pic>
          <p:pic>
            <p:nvPicPr>
              <p:cNvPr id="9" name="Picture 8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BFB8F683-60CB-4E96-B4B3-22F89FA700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887" t="42036" b="6133"/>
              <a:stretch/>
            </p:blipFill>
            <p:spPr>
              <a:xfrm>
                <a:off x="1493130" y="1196255"/>
                <a:ext cx="4966066" cy="2046302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8BABD0E-40A2-4A69-9E98-1BAA5550E907}"/>
                </a:ext>
              </a:extLst>
            </p:cNvPr>
            <p:cNvGrpSpPr/>
            <p:nvPr/>
          </p:nvGrpSpPr>
          <p:grpSpPr>
            <a:xfrm>
              <a:off x="1493130" y="6874066"/>
              <a:ext cx="10187303" cy="2064714"/>
              <a:chOff x="1493130" y="6874066"/>
              <a:chExt cx="10187303" cy="2064714"/>
            </a:xfrm>
          </p:grpSpPr>
          <p:pic>
            <p:nvPicPr>
              <p:cNvPr id="11" name="Picture 10" descr="Shape&#10;&#10;Description automatically generated">
                <a:extLst>
                  <a:ext uri="{FF2B5EF4-FFF2-40B4-BE49-F238E27FC236}">
                    <a16:creationId xmlns:a16="http://schemas.microsoft.com/office/drawing/2014/main" id="{A3F90B47-6C65-479C-B305-FF1C33F92F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4887" t="42036" b="6133"/>
              <a:stretch/>
            </p:blipFill>
            <p:spPr>
              <a:xfrm>
                <a:off x="1493130" y="6874066"/>
                <a:ext cx="4966066" cy="2046302"/>
              </a:xfrm>
              <a:prstGeom prst="rect">
                <a:avLst/>
              </a:prstGeom>
            </p:spPr>
          </p:pic>
          <p:pic>
            <p:nvPicPr>
              <p:cNvPr id="13" name="Picture 1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F8B1E230-8899-47FD-90A1-814F0835F3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4887" t="42035" b="6132"/>
              <a:stretch/>
            </p:blipFill>
            <p:spPr>
              <a:xfrm>
                <a:off x="6714365" y="6892478"/>
                <a:ext cx="4966068" cy="2046302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41A685-B344-4583-A8AE-15223631F2CF}"/>
                </a:ext>
              </a:extLst>
            </p:cNvPr>
            <p:cNvSpPr txBox="1"/>
            <p:nvPr/>
          </p:nvSpPr>
          <p:spPr>
            <a:xfrm>
              <a:off x="5117056" y="9291319"/>
              <a:ext cx="31946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Position (bp)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E3D8CA-91F4-4948-9AF7-5719B1D8D21E}"/>
                </a:ext>
              </a:extLst>
            </p:cNvPr>
            <p:cNvSpPr txBox="1"/>
            <p:nvPr/>
          </p:nvSpPr>
          <p:spPr>
            <a:xfrm rot="16200000">
              <a:off x="-645631" y="4609031"/>
              <a:ext cx="31946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% Methylation</a:t>
              </a:r>
            </a:p>
          </p:txBody>
        </p:sp>
        <p:sp>
          <p:nvSpPr>
            <p:cNvPr id="16" name="Google Shape;141;p25">
              <a:extLst>
                <a:ext uri="{FF2B5EF4-FFF2-40B4-BE49-F238E27FC236}">
                  <a16:creationId xmlns:a16="http://schemas.microsoft.com/office/drawing/2014/main" id="{856C9B13-AE99-4ED4-B5D9-6843D88197EF}"/>
                </a:ext>
              </a:extLst>
            </p:cNvPr>
            <p:cNvSpPr txBox="1"/>
            <p:nvPr/>
          </p:nvSpPr>
          <p:spPr>
            <a:xfrm>
              <a:off x="5314127" y="3459912"/>
              <a:ext cx="2526600" cy="430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600" b="1" i="0" u="none" strike="noStrike" cap="none" dirty="0">
                  <a:solidFill>
                    <a:srgbClr val="000000"/>
                  </a:solidFill>
                </a:rPr>
                <a:t>Mitochondrial </a:t>
              </a:r>
            </a:p>
          </p:txBody>
        </p:sp>
        <p:sp>
          <p:nvSpPr>
            <p:cNvPr id="17" name="Google Shape;142;p25">
              <a:extLst>
                <a:ext uri="{FF2B5EF4-FFF2-40B4-BE49-F238E27FC236}">
                  <a16:creationId xmlns:a16="http://schemas.microsoft.com/office/drawing/2014/main" id="{DCFA4DBD-82F9-40F0-B7A6-C1F7FF0D4636}"/>
                </a:ext>
              </a:extLst>
            </p:cNvPr>
            <p:cNvSpPr txBox="1"/>
            <p:nvPr/>
          </p:nvSpPr>
          <p:spPr>
            <a:xfrm>
              <a:off x="5836877" y="6352944"/>
              <a:ext cx="1481100" cy="430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600" b="1" i="0" u="none" strike="noStrike" cap="none" dirty="0">
                  <a:solidFill>
                    <a:srgbClr val="000000"/>
                  </a:solidFill>
                </a:rPr>
                <a:t>Huang</a:t>
              </a:r>
              <a:endParaRPr sz="1600" b="1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73;p25">
              <a:extLst>
                <a:ext uri="{FF2B5EF4-FFF2-40B4-BE49-F238E27FC236}">
                  <a16:creationId xmlns:a16="http://schemas.microsoft.com/office/drawing/2014/main" id="{6F4A95D2-3095-4317-95A8-8C8771555B61}"/>
                </a:ext>
              </a:extLst>
            </p:cNvPr>
            <p:cNvSpPr txBox="1"/>
            <p:nvPr/>
          </p:nvSpPr>
          <p:spPr>
            <a:xfrm>
              <a:off x="4940542" y="562210"/>
              <a:ext cx="3273770" cy="430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600" b="1" dirty="0"/>
                <a:t>Total and Polysome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A4FE761-5B8E-4D9A-A921-B22CBE219AFF}"/>
                </a:ext>
              </a:extLst>
            </p:cNvPr>
            <p:cNvSpPr/>
            <p:nvPr/>
          </p:nvSpPr>
          <p:spPr>
            <a:xfrm>
              <a:off x="1493130" y="452716"/>
              <a:ext cx="10187300" cy="28792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E9918DE-6991-46E8-B1DF-BB962100B86F}"/>
                </a:ext>
              </a:extLst>
            </p:cNvPr>
            <p:cNvSpPr/>
            <p:nvPr/>
          </p:nvSpPr>
          <p:spPr>
            <a:xfrm>
              <a:off x="1493130" y="3348491"/>
              <a:ext cx="10187300" cy="28792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652DFF4-F4CD-4D24-8D95-DEE34DC581B5}"/>
                </a:ext>
              </a:extLst>
            </p:cNvPr>
            <p:cNvSpPr/>
            <p:nvPr/>
          </p:nvSpPr>
          <p:spPr>
            <a:xfrm>
              <a:off x="1493130" y="6244266"/>
              <a:ext cx="10187300" cy="28792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Google Shape;214;p1">
            <a:extLst>
              <a:ext uri="{FF2B5EF4-FFF2-40B4-BE49-F238E27FC236}">
                <a16:creationId xmlns:a16="http://schemas.microsoft.com/office/drawing/2014/main" id="{211B795F-99B7-43FD-B8CA-A0281E7D5E7C}"/>
              </a:ext>
            </a:extLst>
          </p:cNvPr>
          <p:cNvSpPr txBox="1"/>
          <p:nvPr/>
        </p:nvSpPr>
        <p:spPr>
          <a:xfrm>
            <a:off x="186658" y="63890"/>
            <a:ext cx="2835866" cy="36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275" tIns="57125" rIns="114275" bIns="571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6"/>
              <a:buFont typeface="Arial"/>
              <a:buNone/>
            </a:pPr>
            <a:r>
              <a:rPr lang="en" sz="1600" b="1" dirty="0"/>
              <a:t>B</a:t>
            </a:r>
            <a:r>
              <a:rPr lang="en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93324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141</Words>
  <Application>Microsoft Office PowerPoint</Application>
  <PresentationFormat>Custom</PresentationFormat>
  <Paragraphs>61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Simple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Zac Johnson</cp:lastModifiedBy>
  <cp:revision>8</cp:revision>
  <dcterms:modified xsi:type="dcterms:W3CDTF">2022-02-03T15:36:18Z</dcterms:modified>
</cp:coreProperties>
</file>